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83" r:id="rId6"/>
    <p:sldId id="257" r:id="rId7"/>
    <p:sldId id="286" r:id="rId8"/>
    <p:sldId id="291" r:id="rId9"/>
    <p:sldId id="288" r:id="rId10"/>
    <p:sldId id="289" r:id="rId11"/>
    <p:sldId id="260" r:id="rId12"/>
    <p:sldId id="261" r:id="rId13"/>
    <p:sldId id="267" r:id="rId14"/>
    <p:sldId id="287" r:id="rId15"/>
    <p:sldId id="25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08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3/7/2023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City of Scottsdale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March 2023</a:t>
            </a: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20" name="Picture Placeholder 19" descr="Triangular pattern design with dimension">
            <a:extLst>
              <a:ext uri="{FF2B5EF4-FFF2-40B4-BE49-F238E27FC236}">
                <a16:creationId xmlns:a16="http://schemas.microsoft.com/office/drawing/2014/main" id="{3DCA2B8E-64D3-7645-8DEB-688ED5756F5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82206B1-586F-4254-9B36-D06C4E294A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4400" dirty="0"/>
              <a:t>Issues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B8F0371-4F69-4131-91BF-9AB99E6EE8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4400" dirty="0"/>
              <a:t>Getting Involved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8CACAF1-61EA-4605-A8FE-2EEE752B49F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4400" dirty="0"/>
              <a:t>Conclusion</a:t>
            </a:r>
            <a:endParaRPr lang="en-US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478C69-0A1D-45FF-8600-ED903803F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1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5F4DE-39B7-4CE2-BC1E-8B8AE662A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Drought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800" dirty="0"/>
              <a:t>Protecting Scottsdale’s water #1 priority</a:t>
            </a:r>
          </a:p>
          <a:p>
            <a:r>
              <a:rPr lang="en-US" sz="2800" dirty="0"/>
              <a:t>More CAP (CO River) cuts expected</a:t>
            </a:r>
          </a:p>
          <a:p>
            <a:r>
              <a:rPr lang="en-US" sz="2800" dirty="0"/>
              <a:t>Keep growing while asking residents to cut?</a:t>
            </a:r>
          </a:p>
          <a:p>
            <a:r>
              <a:rPr lang="en-US" sz="2800" dirty="0"/>
              <a:t>Transparency in applications</a:t>
            </a:r>
          </a:p>
          <a:p>
            <a:pPr lvl="1"/>
            <a:r>
              <a:rPr lang="en-US" sz="2800" dirty="0"/>
              <a:t>Source and volume</a:t>
            </a:r>
          </a:p>
          <a:p>
            <a:r>
              <a:rPr lang="en-US" sz="2800" dirty="0"/>
              <a:t>Rio Verde foothills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67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Development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200" dirty="0"/>
              <a:t>Transparency reforms</a:t>
            </a:r>
          </a:p>
          <a:p>
            <a:pPr lvl="1"/>
            <a:r>
              <a:rPr lang="en-US" sz="2800" dirty="0"/>
              <a:t>Bigger notification radius</a:t>
            </a:r>
          </a:p>
          <a:p>
            <a:pPr lvl="1"/>
            <a:r>
              <a:rPr lang="en-US" sz="2800" dirty="0"/>
              <a:t>Safe meetings</a:t>
            </a:r>
          </a:p>
          <a:p>
            <a:pPr lvl="1"/>
            <a:r>
              <a:rPr lang="en-US" sz="2800" dirty="0"/>
              <a:t>No schedule conflicts </a:t>
            </a:r>
          </a:p>
          <a:p>
            <a:r>
              <a:rPr lang="en-US" sz="3200" dirty="0"/>
              <a:t>Higher standards and quality</a:t>
            </a:r>
          </a:p>
          <a:p>
            <a:r>
              <a:rPr lang="en-US" sz="3200" dirty="0"/>
              <a:t>Traffic and congestion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6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Capital Budget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8002076" cy="4958295"/>
          </a:xfrm>
        </p:spPr>
        <p:txBody>
          <a:bodyPr/>
          <a:lstStyle/>
          <a:p>
            <a:r>
              <a:rPr lang="en-US" sz="2400" dirty="0"/>
              <a:t>2019 Bonds – Voter approved</a:t>
            </a:r>
          </a:p>
          <a:p>
            <a:pPr lvl="1"/>
            <a:r>
              <a:rPr lang="en-US" sz="2200" dirty="0"/>
              <a:t>Started at $750M, approved $319M </a:t>
            </a:r>
          </a:p>
          <a:p>
            <a:pPr lvl="1"/>
            <a:r>
              <a:rPr lang="en-US" sz="2200" dirty="0"/>
              <a:t>Now priced at $450M – tough decisions coming</a:t>
            </a:r>
          </a:p>
          <a:p>
            <a:r>
              <a:rPr lang="en-US" sz="2400" dirty="0"/>
              <a:t>City staff mistake recently exposed – Training facility scope creating $25M overrun</a:t>
            </a:r>
          </a:p>
          <a:p>
            <a:r>
              <a:rPr lang="en-US" sz="2400" dirty="0"/>
              <a:t>Sales tax expiring in 2024</a:t>
            </a:r>
          </a:p>
          <a:p>
            <a:r>
              <a:rPr lang="en-US" sz="2400" dirty="0"/>
              <a:t>Competing Requests for:</a:t>
            </a:r>
          </a:p>
          <a:p>
            <a:pPr lvl="1"/>
            <a:r>
              <a:rPr lang="en-US" sz="2200" dirty="0"/>
              <a:t>Public safety</a:t>
            </a:r>
          </a:p>
          <a:p>
            <a:pPr lvl="1"/>
            <a:r>
              <a:rPr lang="en-US" sz="2200" dirty="0"/>
              <a:t>Westworld</a:t>
            </a:r>
          </a:p>
          <a:p>
            <a:pPr lvl="1"/>
            <a:r>
              <a:rPr lang="en-US" sz="2200" dirty="0"/>
              <a:t>MOW</a:t>
            </a:r>
          </a:p>
          <a:p>
            <a:pPr lvl="1"/>
            <a:endParaRPr lang="en-US" sz="2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93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90931"/>
          </a:xfrm>
        </p:spPr>
        <p:txBody>
          <a:bodyPr/>
          <a:lstStyle/>
          <a:p>
            <a:r>
              <a:rPr lang="en-US" sz="3600" dirty="0"/>
              <a:t>Sustainability Plan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210491"/>
            <a:ext cx="8002076" cy="4508137"/>
          </a:xfrm>
        </p:spPr>
        <p:txBody>
          <a:bodyPr/>
          <a:lstStyle/>
          <a:p>
            <a:r>
              <a:rPr lang="en-US" sz="2400" dirty="0"/>
              <a:t>Work-study 3/7 </a:t>
            </a:r>
          </a:p>
          <a:p>
            <a:r>
              <a:rPr lang="en-US" sz="2400" dirty="0"/>
              <a:t>Not focused on Heat-island, Water conservation, clean city</a:t>
            </a:r>
          </a:p>
          <a:p>
            <a:r>
              <a:rPr lang="en-US" sz="2400" dirty="0"/>
              <a:t>Fiscal sustainability</a:t>
            </a:r>
          </a:p>
          <a:p>
            <a:r>
              <a:rPr lang="en-US" sz="2400" dirty="0"/>
              <a:t>Residents and visitors want to get around by car</a:t>
            </a:r>
          </a:p>
          <a:p>
            <a:r>
              <a:rPr lang="en-US" sz="2400" dirty="0"/>
              <a:t>Red flags:</a:t>
            </a:r>
          </a:p>
          <a:p>
            <a:pPr lvl="1"/>
            <a:r>
              <a:rPr lang="en-US" sz="2400" dirty="0"/>
              <a:t>Anti-car, road-narrowing</a:t>
            </a:r>
          </a:p>
          <a:p>
            <a:pPr lvl="1"/>
            <a:r>
              <a:rPr lang="en-US" sz="2400" dirty="0"/>
              <a:t>Zero-carbon</a:t>
            </a:r>
          </a:p>
          <a:p>
            <a:pPr lvl="1"/>
            <a:r>
              <a:rPr lang="en-US" sz="2400" dirty="0"/>
              <a:t>Equity “lens”</a:t>
            </a:r>
          </a:p>
          <a:p>
            <a:pPr lvl="1"/>
            <a:r>
              <a:rPr lang="en-US" sz="2400" dirty="0"/>
              <a:t>Homeless shelters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8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79B88-D43C-4A31-9A52-3498E943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/>
              <a:t>Getting Involved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DDBE65-9AB1-4989-AF86-726591A6A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Yes, You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757130"/>
          </a:xfrm>
        </p:spPr>
        <p:txBody>
          <a:bodyPr/>
          <a:lstStyle/>
          <a:p>
            <a:r>
              <a:rPr lang="en-US" sz="4800" dirty="0"/>
              <a:t>Feedback</a:t>
            </a:r>
            <a:endParaRPr lang="en-US" sz="4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FC4EE-F318-4344-9E3C-B950ADB6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4126B4-1E6C-4FFF-9282-40E18A85A07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Email Council: </a:t>
            </a:r>
          </a:p>
          <a:p>
            <a:r>
              <a:rPr lang="en-US" sz="2400" dirty="0"/>
              <a:t>CityCouncil@scottsdaleaz.gov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87788-476B-4620-8002-A5C1177AD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Express yourself in local newspapers and social media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C4E62-1A34-4F98-A451-214F1808519C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Most Councilmembers read your emails</a:t>
            </a:r>
          </a:p>
          <a:p>
            <a:r>
              <a:rPr lang="en-US" sz="2800" b="1" dirty="0"/>
              <a:t>Case-feedback included in voting packets</a:t>
            </a:r>
          </a:p>
          <a:p>
            <a:pPr marL="0" indent="0">
              <a:buNone/>
            </a:pPr>
            <a:endParaRPr lang="en-US" sz="2800" b="1" dirty="0"/>
          </a:p>
          <a:p>
            <a:endParaRPr lang="en-US" sz="2800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0A9570-5EF6-4AFB-9FCA-7C8998E3FEB1}"/>
              </a:ext>
            </a:extLst>
          </p:cNvPr>
          <p:cNvSpPr>
            <a:spLocks noGrp="1"/>
          </p:cNvSpPr>
          <p:nvPr>
            <p:ph type="body" sz="quarter" idx="4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Local media</a:t>
            </a:r>
          </a:p>
          <a:p>
            <a:pPr lvl="1"/>
            <a:r>
              <a:rPr lang="en-US" sz="2800" dirty="0"/>
              <a:t>Independent</a:t>
            </a:r>
          </a:p>
          <a:p>
            <a:pPr lvl="1"/>
            <a:r>
              <a:rPr lang="en-US" sz="2800" dirty="0"/>
              <a:t>Progress</a:t>
            </a:r>
          </a:p>
          <a:p>
            <a:pPr lvl="1"/>
            <a:r>
              <a:rPr lang="en-US" sz="2800" dirty="0"/>
              <a:t>Digital Free Press</a:t>
            </a:r>
          </a:p>
          <a:p>
            <a:pPr lvl="1"/>
            <a:r>
              <a:rPr lang="en-US" sz="2800" dirty="0"/>
              <a:t>AZ Central</a:t>
            </a:r>
          </a:p>
        </p:txBody>
      </p:sp>
    </p:spTree>
    <p:extLst>
      <p:ext uri="{BB962C8B-B14F-4D97-AF65-F5344CB8AC3E}">
        <p14:creationId xmlns:p14="http://schemas.microsoft.com/office/powerpoint/2010/main" val="36072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CD37D6-FE32-48E3-A3AD-F07BE6A19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200400"/>
            <a:ext cx="7551057" cy="2859313"/>
          </a:xfrm>
        </p:spPr>
        <p:txBody>
          <a:bodyPr>
            <a:normAutofit/>
          </a:bodyPr>
          <a:lstStyle/>
          <a:p>
            <a:r>
              <a:rPr lang="en-US" sz="4000" dirty="0"/>
              <a:t>Increase our voice and influence within Scottsdale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DC7217-2779-44E0-9E6D-3B387951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13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646331"/>
          </a:xfrm>
        </p:spPr>
        <p:txBody>
          <a:bodyPr/>
          <a:lstStyle/>
          <a:p>
            <a:r>
              <a:rPr lang="en-US" sz="4000" dirty="0"/>
              <a:t>Apply for a commission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1625385"/>
            <a:ext cx="9272937" cy="4093243"/>
          </a:xfrm>
        </p:spPr>
        <p:txBody>
          <a:bodyPr/>
          <a:lstStyle/>
          <a:p>
            <a:r>
              <a:rPr lang="en-US" sz="3200" dirty="0"/>
              <a:t>Usually meet once per month</a:t>
            </a:r>
          </a:p>
          <a:p>
            <a:r>
              <a:rPr lang="en-US" sz="3200" dirty="0"/>
              <a:t>Apply to council, appointed with 4 votes</a:t>
            </a:r>
          </a:p>
          <a:p>
            <a:r>
              <a:rPr lang="en-US" sz="3200" dirty="0"/>
              <a:t>Learn city operations</a:t>
            </a:r>
          </a:p>
          <a:p>
            <a:r>
              <a:rPr lang="en-US" sz="3200" dirty="0"/>
              <a:t>Develop future candidates</a:t>
            </a:r>
          </a:p>
          <a:p>
            <a:r>
              <a:rPr lang="en-US" sz="3200" dirty="0"/>
              <a:t>Openings and application process: scottsdaleaz.gov/boards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75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6173276" cy="1311128"/>
          </a:xfrm>
        </p:spPr>
        <p:txBody>
          <a:bodyPr/>
          <a:lstStyle/>
          <a:p>
            <a:r>
              <a:rPr lang="en-US" sz="4400" dirty="0"/>
              <a:t>Boards &amp; Commissions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499" y="2030278"/>
            <a:ext cx="11039745" cy="4467360"/>
          </a:xfrm>
        </p:spPr>
        <p:txBody>
          <a:bodyPr numCol="2"/>
          <a:lstStyle/>
          <a:p>
            <a:r>
              <a:rPr lang="en-US" sz="2000" b="1" dirty="0"/>
              <a:t>Airport Advisory Commission </a:t>
            </a:r>
          </a:p>
          <a:p>
            <a:r>
              <a:rPr lang="en-US" sz="2000" b="1" dirty="0"/>
              <a:t>Board of Adjustment</a:t>
            </a:r>
          </a:p>
          <a:p>
            <a:r>
              <a:rPr lang="en-US" sz="2000" b="1" dirty="0"/>
              <a:t>Building Advisory Board of Appeals</a:t>
            </a:r>
          </a:p>
          <a:p>
            <a:r>
              <a:rPr lang="en-US" sz="2000" b="1" dirty="0"/>
              <a:t>Development Review Board</a:t>
            </a:r>
          </a:p>
          <a:p>
            <a:r>
              <a:rPr lang="en-US" sz="2000" b="1" dirty="0"/>
              <a:t>Environmental Advisory Commission</a:t>
            </a:r>
          </a:p>
          <a:p>
            <a:r>
              <a:rPr lang="en-US" sz="2000" b="1" dirty="0"/>
              <a:t>Historic Preservation Commission</a:t>
            </a:r>
          </a:p>
          <a:p>
            <a:r>
              <a:rPr lang="en-US" sz="2000" b="1" dirty="0"/>
              <a:t>Human Relations Commission</a:t>
            </a:r>
          </a:p>
          <a:p>
            <a:r>
              <a:rPr lang="en-US" sz="2000" b="1" dirty="0"/>
              <a:t>Human Services Commission</a:t>
            </a:r>
          </a:p>
          <a:p>
            <a:r>
              <a:rPr lang="en-US" sz="2000" b="1" dirty="0"/>
              <a:t>Judicial Appointments Advisory Board</a:t>
            </a:r>
          </a:p>
          <a:p>
            <a:r>
              <a:rPr lang="en-US" sz="2000" b="1" dirty="0"/>
              <a:t>Library Board</a:t>
            </a:r>
          </a:p>
          <a:p>
            <a:r>
              <a:rPr lang="en-US" sz="2000" b="1" dirty="0"/>
              <a:t>Loss Trust Fund Board</a:t>
            </a:r>
          </a:p>
          <a:p>
            <a:r>
              <a:rPr lang="en-US" sz="2000" b="1" dirty="0"/>
              <a:t>McDowell Sonoran Preserve Commission</a:t>
            </a:r>
          </a:p>
          <a:p>
            <a:r>
              <a:rPr lang="en-US" sz="2000" b="1" dirty="0"/>
              <a:t>Neighborhood Advisory Commission</a:t>
            </a:r>
          </a:p>
          <a:p>
            <a:r>
              <a:rPr lang="en-US" sz="2000" b="1" dirty="0"/>
              <a:t>Parks and Recreation Commission</a:t>
            </a:r>
          </a:p>
          <a:p>
            <a:r>
              <a:rPr lang="en-US" sz="2000" b="1" dirty="0"/>
              <a:t>Personnel Board</a:t>
            </a:r>
          </a:p>
          <a:p>
            <a:r>
              <a:rPr lang="en-US" sz="2000" b="1" dirty="0"/>
              <a:t>Planning Commission</a:t>
            </a:r>
          </a:p>
          <a:p>
            <a:r>
              <a:rPr lang="en-US" sz="2000" b="1" dirty="0"/>
              <a:t>Public Safety Personnel Retirement Board</a:t>
            </a:r>
          </a:p>
          <a:p>
            <a:r>
              <a:rPr lang="en-US" sz="2000" b="1" dirty="0"/>
              <a:t>Tourism Development Commission</a:t>
            </a:r>
          </a:p>
          <a:p>
            <a:r>
              <a:rPr lang="en-US" sz="2000" b="1" dirty="0"/>
              <a:t>Transportation Commission</a:t>
            </a:r>
          </a:p>
          <a:p>
            <a:r>
              <a:rPr lang="en-US" sz="2000" b="1" dirty="0"/>
              <a:t>Veterans Advisory Commission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You,</a:t>
            </a:r>
            <a:br>
              <a:rPr lang="en-US" dirty="0"/>
            </a:br>
            <a:r>
              <a:rPr lang="en-US" dirty="0"/>
              <a:t>Barry Graham</a:t>
            </a:r>
            <a:br>
              <a:rPr lang="en-US" dirty="0"/>
            </a:b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77186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BB7D5D7C87F846A3765C2CAC4D69FA" ma:contentTypeVersion="8" ma:contentTypeDescription="Create a new document." ma:contentTypeScope="" ma:versionID="3ee7e87f803a0511d5dcfa8ed32218c0">
  <xsd:schema xmlns:xsd="http://www.w3.org/2001/XMLSchema" xmlns:xs="http://www.w3.org/2001/XMLSchema" xmlns:p="http://schemas.microsoft.com/office/2006/metadata/properties" xmlns:ns3="7cb010c9-3555-4c46-bf5b-31ac80c6decc" xmlns:ns4="5442e494-c589-4bf9-80c8-4f4396b15265" targetNamespace="http://schemas.microsoft.com/office/2006/metadata/properties" ma:root="true" ma:fieldsID="0f40b5d30e3c92fe6c80f4d9c841f2a0" ns3:_="" ns4:_="">
    <xsd:import namespace="7cb010c9-3555-4c46-bf5b-31ac80c6decc"/>
    <xsd:import namespace="5442e494-c589-4bf9-80c8-4f4396b152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010c9-3555-4c46-bf5b-31ac80c6de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42e494-c589-4bf9-80c8-4f4396b15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cb010c9-3555-4c46-bf5b-31ac80c6decc" xsi:nil="true"/>
    <_activity xmlns="7cb010c9-3555-4c46-bf5b-31ac80c6de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FA05D0-97DF-4F24-B534-87853E9EE3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b010c9-3555-4c46-bf5b-31ac80c6decc"/>
    <ds:schemaRef ds:uri="5442e494-c589-4bf9-80c8-4f4396b152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757914-1161-4661-9696-421FD6935CDD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5442e494-c589-4bf9-80c8-4f4396b15265"/>
    <ds:schemaRef ds:uri="http://www.w3.org/XML/1998/namespace"/>
    <ds:schemaRef ds:uri="7cb010c9-3555-4c46-bf5b-31ac80c6decc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54</TotalTime>
  <Words>320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Trade Gothic LT Pro</vt:lpstr>
      <vt:lpstr>Trebuchet MS</vt:lpstr>
      <vt:lpstr>Office Theme</vt:lpstr>
      <vt:lpstr>City of Scottsdale Update</vt:lpstr>
      <vt:lpstr>Agenda</vt:lpstr>
      <vt:lpstr>Issues</vt:lpstr>
      <vt:lpstr>Drought</vt:lpstr>
      <vt:lpstr>Development</vt:lpstr>
      <vt:lpstr>Capital Budget</vt:lpstr>
      <vt:lpstr>Sustainability Plan</vt:lpstr>
      <vt:lpstr>Getting Involved</vt:lpstr>
      <vt:lpstr>Feedback</vt:lpstr>
      <vt:lpstr>Increase our voice and influence within Scottsdale </vt:lpstr>
      <vt:lpstr>Apply for a commission</vt:lpstr>
      <vt:lpstr>Boards &amp; Commissions </vt:lpstr>
      <vt:lpstr>Thank You, Barry Graham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Scottsdale Update</dc:title>
  <dc:creator>Barry Graham</dc:creator>
  <cp:lastModifiedBy>David Mason</cp:lastModifiedBy>
  <cp:revision>8</cp:revision>
  <dcterms:created xsi:type="dcterms:W3CDTF">2023-03-05T17:32:00Z</dcterms:created>
  <dcterms:modified xsi:type="dcterms:W3CDTF">2023-03-07T15:27:54Z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0x01010096BB7D5D7C87F846A3765C2CAC4D69FA</vt:lpwstr>
  </property>
</Properties>
</file>